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85" r:id="rId2"/>
    <p:sldId id="316" r:id="rId3"/>
    <p:sldId id="281" r:id="rId4"/>
    <p:sldId id="286" r:id="rId5"/>
    <p:sldId id="288" r:id="rId6"/>
    <p:sldId id="317" r:id="rId7"/>
    <p:sldId id="305" r:id="rId8"/>
    <p:sldId id="296" r:id="rId9"/>
    <p:sldId id="298" r:id="rId10"/>
    <p:sldId id="319" r:id="rId11"/>
    <p:sldId id="289" r:id="rId12"/>
    <p:sldId id="306" r:id="rId13"/>
    <p:sldId id="299" r:id="rId14"/>
    <p:sldId id="335" r:id="rId15"/>
    <p:sldId id="320" r:id="rId16"/>
    <p:sldId id="321" r:id="rId17"/>
    <p:sldId id="290" r:id="rId18"/>
    <p:sldId id="301" r:id="rId19"/>
    <p:sldId id="307" r:id="rId20"/>
    <p:sldId id="308" r:id="rId21"/>
    <p:sldId id="336" r:id="rId22"/>
    <p:sldId id="291" r:id="rId23"/>
    <p:sldId id="322" r:id="rId24"/>
    <p:sldId id="323" r:id="rId25"/>
    <p:sldId id="324" r:id="rId26"/>
    <p:sldId id="325" r:id="rId27"/>
    <p:sldId id="326" r:id="rId28"/>
    <p:sldId id="333" r:id="rId29"/>
    <p:sldId id="302" r:id="rId30"/>
    <p:sldId id="309" r:id="rId31"/>
    <p:sldId id="303" r:id="rId32"/>
    <p:sldId id="304" r:id="rId33"/>
    <p:sldId id="334" r:id="rId34"/>
    <p:sldId id="327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50" r:id="rId49"/>
    <p:sldId id="351" r:id="rId50"/>
    <p:sldId id="352" r:id="rId51"/>
    <p:sldId id="353" r:id="rId52"/>
    <p:sldId id="354" r:id="rId53"/>
    <p:sldId id="355" r:id="rId54"/>
    <p:sldId id="356" r:id="rId55"/>
    <p:sldId id="357" r:id="rId56"/>
    <p:sldId id="358" r:id="rId57"/>
    <p:sldId id="359" r:id="rId58"/>
    <p:sldId id="360" r:id="rId59"/>
    <p:sldId id="361" r:id="rId60"/>
    <p:sldId id="362" r:id="rId61"/>
    <p:sldId id="363" r:id="rId62"/>
    <p:sldId id="364" r:id="rId63"/>
    <p:sldId id="365" r:id="rId64"/>
    <p:sldId id="366" r:id="rId6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CC0066"/>
    <a:srgbClr val="F2F7F8"/>
    <a:srgbClr val="FFFF99"/>
    <a:srgbClr val="DDDDDD"/>
    <a:srgbClr val="CCFFCC"/>
    <a:srgbClr val="99FF99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0" autoAdjust="0"/>
    <p:restoredTop sz="86409" autoAdjust="0"/>
  </p:normalViewPr>
  <p:slideViewPr>
    <p:cSldViewPr>
      <p:cViewPr varScale="1">
        <p:scale>
          <a:sx n="90" d="100"/>
          <a:sy n="90" d="100"/>
        </p:scale>
        <p:origin x="174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505EA78-27ED-41A5-9001-488D5E93474A}" type="datetimeFigureOut">
              <a:rPr lang="en-US"/>
              <a:pPr>
                <a:defRPr/>
              </a:pPr>
              <a:t>10/8/2022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DF06B95-41D6-4DBE-AD30-DDF1238B8C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71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Charge,  Ionic Radius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A38E9AF-244A-4AB1-AE26-8F12F14645E5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Cumberland England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26AF1-B9C3-45D8-95D5-666D64F92F2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06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Cumberland England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26AF1-B9C3-45D8-95D5-666D64F92F2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54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Cumberland England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26AF1-B9C3-45D8-95D5-666D64F92F2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83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ffectLst/>
              </a:rPr>
              <a:t>Michigan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26AF1-B9C3-45D8-95D5-666D64F92F2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880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26AF1-B9C3-45D8-95D5-666D64F92F2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71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4F182-D6C5-41F3-BEF5-99CB2BC142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51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58E5E-09A2-4D23-B220-73BBD7EA3A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98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799B9-1DBA-4E58-9917-CC5AE80C60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44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705D18-34E4-4055-A64B-22F6271CD1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75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EA326-D413-49AF-AA19-C904B501A2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703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A54A7-3008-4E91-95ED-FE5A841429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20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ABD94A-4653-408C-A8AF-1AD4F995E0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79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CF8E1-9E23-4633-A255-25BB55D72C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6093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E62E6-1C25-4BE2-A663-DFE2AC0931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098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C3E57-42E3-482D-99A9-E15A02655F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51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E2F5F-946E-4571-AF30-C757C7933E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9411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7D7D">
                <a:alpha val="20000"/>
              </a:srgbClr>
            </a:gs>
            <a:gs pos="100000">
              <a:schemeClr val="accent2">
                <a:alpha val="42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8EF4D8B-B679-4607-A8BC-902036DE8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What is a Mineral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175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914400" y="1897063"/>
            <a:ext cx="4854214" cy="282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dirty="0"/>
              <a:t>Color leads us to three concepts:</a:t>
            </a:r>
          </a:p>
          <a:p>
            <a:endParaRPr lang="en-US" altLang="en-US" sz="2800" dirty="0"/>
          </a:p>
          <a:p>
            <a:r>
              <a:rPr lang="en-US" altLang="en-US" sz="2800" dirty="0"/>
              <a:t>     Solid Solution</a:t>
            </a:r>
          </a:p>
          <a:p>
            <a:endParaRPr lang="en-US" altLang="en-US" sz="2800" dirty="0"/>
          </a:p>
          <a:p>
            <a:r>
              <a:rPr lang="en-US" altLang="en-US" sz="2800" dirty="0"/>
              <a:t>       (Al</a:t>
            </a:r>
            <a:r>
              <a:rPr lang="en-US" altLang="en-US" sz="2800" baseline="-25000" dirty="0"/>
              <a:t>1.97</a:t>
            </a:r>
            <a:r>
              <a:rPr lang="en-US" altLang="en-US" sz="2800" dirty="0"/>
              <a:t>M</a:t>
            </a:r>
            <a:r>
              <a:rPr lang="en-US" altLang="en-US" sz="2800" baseline="30000" dirty="0"/>
              <a:t>3+</a:t>
            </a:r>
            <a:r>
              <a:rPr lang="en-US" altLang="en-US" sz="2800" baseline="-25000" dirty="0"/>
              <a:t>0.03</a:t>
            </a:r>
            <a:r>
              <a:rPr lang="en-US" altLang="en-US" sz="2800" dirty="0"/>
              <a:t>)</a:t>
            </a:r>
            <a:r>
              <a:rPr lang="el-GR" altLang="en-US" sz="2800" baseline="-25000" dirty="0">
                <a:latin typeface="Calibri" pitchFamily="34" charset="0"/>
              </a:rPr>
              <a:t>Σ</a:t>
            </a:r>
            <a:r>
              <a:rPr lang="en-US" altLang="en-US" sz="2800" baseline="-25000" dirty="0">
                <a:latin typeface="Calibri" pitchFamily="34" charset="0"/>
              </a:rPr>
              <a:t>=2.00</a:t>
            </a:r>
            <a:r>
              <a:rPr lang="en-US" altLang="en-US" sz="2800" dirty="0"/>
              <a:t>O</a:t>
            </a:r>
            <a:r>
              <a:rPr lang="en-US" altLang="en-US" sz="2800" baseline="-25000" dirty="0"/>
              <a:t>3</a:t>
            </a:r>
          </a:p>
          <a:p>
            <a:endParaRPr lang="en-US" altLang="en-US" sz="2800" baseline="-25000" dirty="0"/>
          </a:p>
          <a:p>
            <a:endParaRPr lang="en-US" altLang="en-US" sz="2800" baseline="-25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914400" y="1897063"/>
            <a:ext cx="60229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          </a:t>
            </a:r>
            <a:r>
              <a:rPr lang="en-US" altLang="en-US" sz="2800" b="1"/>
              <a:t>What Elements Are Present?</a:t>
            </a:r>
          </a:p>
          <a:p>
            <a:r>
              <a:rPr lang="en-US" altLang="en-US" sz="2800" b="1"/>
              <a:t>                     What factors to consider?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Synthetic Al</a:t>
            </a:r>
            <a:r>
              <a:rPr lang="en-US" altLang="en-US" sz="3600" baseline="-25000" dirty="0">
                <a:solidFill>
                  <a:schemeClr val="tx1"/>
                </a:solidFill>
              </a:rPr>
              <a:t>2</a:t>
            </a:r>
            <a:r>
              <a:rPr lang="en-US" altLang="en-US" sz="3600" baseline="0" dirty="0">
                <a:solidFill>
                  <a:schemeClr val="tx1"/>
                </a:solidFill>
              </a:rPr>
              <a:t>O</a:t>
            </a:r>
            <a:r>
              <a:rPr lang="en-US" altLang="en-US" sz="3600" baseline="-25000" dirty="0">
                <a:solidFill>
                  <a:schemeClr val="tx1"/>
                </a:solidFill>
              </a:rPr>
              <a:t>3</a:t>
            </a:r>
            <a:r>
              <a:rPr lang="en-US" altLang="en-US" sz="3600" baseline="0" dirty="0">
                <a:solidFill>
                  <a:schemeClr val="tx1"/>
                </a:solidFill>
              </a:rPr>
              <a:t> with Cr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41852A-252A-44A3-B40B-E03B7D656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905000"/>
            <a:ext cx="3771429" cy="33523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0F7813-41F4-4068-AB55-35A8DDA01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143000"/>
            <a:ext cx="3638095" cy="526666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869142" y="-4763"/>
            <a:ext cx="5403851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Synthetic Al</a:t>
            </a:r>
            <a:r>
              <a:rPr lang="en-US" altLang="en-US" sz="3600" baseline="-25000" dirty="0">
                <a:solidFill>
                  <a:schemeClr val="tx1"/>
                </a:solidFill>
              </a:rPr>
              <a:t>2</a:t>
            </a:r>
            <a:r>
              <a:rPr lang="en-US" altLang="en-US" sz="3600" dirty="0">
                <a:solidFill>
                  <a:schemeClr val="tx1"/>
                </a:solidFill>
              </a:rPr>
              <a:t>O</a:t>
            </a:r>
            <a:r>
              <a:rPr lang="en-US" altLang="en-US" sz="3600" baseline="-25000" dirty="0">
                <a:solidFill>
                  <a:schemeClr val="tx1"/>
                </a:solidFill>
              </a:rPr>
              <a:t>3</a:t>
            </a:r>
            <a:r>
              <a:rPr lang="en-US" altLang="en-US" sz="3600" dirty="0">
                <a:solidFill>
                  <a:schemeClr val="tx1"/>
                </a:solidFill>
              </a:rPr>
              <a:t> with Cr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endParaRPr lang="en-US" alt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B0FBF2-32D0-42CE-8B5A-46FEB9F8A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3581400"/>
            <a:ext cx="5590476" cy="29523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EA89E0-BB2C-4BEE-98C1-26C13DB04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844" y="1033983"/>
            <a:ext cx="4154714" cy="25474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175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914400" y="1897063"/>
            <a:ext cx="4854214" cy="3683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dirty="0"/>
              <a:t>Color leads us to three concepts:</a:t>
            </a:r>
          </a:p>
          <a:p>
            <a:endParaRPr lang="en-US" altLang="en-US" sz="2800" dirty="0"/>
          </a:p>
          <a:p>
            <a:r>
              <a:rPr lang="en-US" altLang="en-US" sz="2800" dirty="0"/>
              <a:t>     Solid Solution</a:t>
            </a:r>
          </a:p>
          <a:p>
            <a:endParaRPr lang="en-US" altLang="en-US" sz="2800" dirty="0"/>
          </a:p>
          <a:p>
            <a:r>
              <a:rPr lang="en-US" altLang="en-US" sz="2800" dirty="0"/>
              <a:t>       (Al</a:t>
            </a:r>
            <a:r>
              <a:rPr lang="en-US" altLang="en-US" sz="2800" baseline="-25000" dirty="0"/>
              <a:t>1.97</a:t>
            </a:r>
            <a:r>
              <a:rPr lang="en-US" altLang="en-US" sz="2800" dirty="0"/>
              <a:t>M</a:t>
            </a:r>
            <a:r>
              <a:rPr lang="en-US" altLang="en-US" sz="2800" baseline="30000" dirty="0"/>
              <a:t>3+</a:t>
            </a:r>
            <a:r>
              <a:rPr lang="en-US" altLang="en-US" sz="2800" baseline="-25000" dirty="0"/>
              <a:t>0.03</a:t>
            </a:r>
            <a:r>
              <a:rPr lang="en-US" altLang="en-US" sz="2800" dirty="0"/>
              <a:t>)</a:t>
            </a:r>
            <a:r>
              <a:rPr lang="el-GR" altLang="en-US" sz="2800" baseline="-25000" dirty="0">
                <a:latin typeface="Calibri" pitchFamily="34" charset="0"/>
              </a:rPr>
              <a:t>Σ</a:t>
            </a:r>
            <a:r>
              <a:rPr lang="en-US" altLang="en-US" sz="2800" baseline="-25000" dirty="0">
                <a:latin typeface="Calibri" pitchFamily="34" charset="0"/>
              </a:rPr>
              <a:t>=2.00</a:t>
            </a:r>
            <a:r>
              <a:rPr lang="en-US" altLang="en-US" sz="2800" dirty="0"/>
              <a:t>O</a:t>
            </a:r>
            <a:r>
              <a:rPr lang="en-US" altLang="en-US" sz="2800" baseline="-25000" dirty="0"/>
              <a:t>3</a:t>
            </a:r>
          </a:p>
          <a:p>
            <a:endParaRPr lang="en-US" altLang="en-US" sz="2800" baseline="-25000" dirty="0"/>
          </a:p>
          <a:p>
            <a:r>
              <a:rPr lang="en-US" altLang="en-US" sz="2800" dirty="0"/>
              <a:t>       Al</a:t>
            </a:r>
            <a:r>
              <a:rPr lang="en-US" altLang="en-US" sz="2800" baseline="-25000" dirty="0">
                <a:latin typeface="Calibri" pitchFamily="34" charset="0"/>
              </a:rPr>
              <a:t>2</a:t>
            </a:r>
            <a:r>
              <a:rPr lang="en-US" altLang="en-US" sz="2800" dirty="0"/>
              <a:t>O</a:t>
            </a:r>
            <a:r>
              <a:rPr lang="en-US" altLang="en-US" sz="2800" baseline="-25000" dirty="0"/>
              <a:t>3  	</a:t>
            </a:r>
            <a:r>
              <a:rPr lang="en-US" altLang="en-US" sz="2800" dirty="0">
                <a:latin typeface="Calibri"/>
              </a:rPr>
              <a:t>↔   </a:t>
            </a:r>
            <a:r>
              <a:rPr lang="en-US" altLang="en-US" sz="2800" dirty="0"/>
              <a:t>Cr</a:t>
            </a:r>
            <a:r>
              <a:rPr lang="en-US" altLang="en-US" sz="2800" baseline="-25000" dirty="0">
                <a:latin typeface="Calibri" pitchFamily="34" charset="0"/>
              </a:rPr>
              <a:t>2</a:t>
            </a:r>
            <a:r>
              <a:rPr lang="en-US" altLang="en-US" sz="2800" dirty="0"/>
              <a:t>O</a:t>
            </a:r>
            <a:r>
              <a:rPr lang="en-US" altLang="en-US" sz="2800" baseline="-25000" dirty="0"/>
              <a:t>3</a:t>
            </a:r>
          </a:p>
          <a:p>
            <a:pPr>
              <a:tabLst>
                <a:tab pos="1828800" algn="l"/>
              </a:tabLst>
            </a:pPr>
            <a:r>
              <a:rPr lang="en-US" altLang="en-US" sz="2800" baseline="-25000" dirty="0"/>
              <a:t>   </a:t>
            </a:r>
            <a:r>
              <a:rPr lang="en-US" altLang="en-US" sz="2800" dirty="0"/>
              <a:t>corundum</a:t>
            </a:r>
            <a:r>
              <a:rPr lang="en-US" altLang="en-US" sz="2800" dirty="0">
                <a:latin typeface="Calibri"/>
              </a:rPr>
              <a:t>   ↔  </a:t>
            </a:r>
            <a:r>
              <a:rPr lang="en-US" altLang="en-US" sz="2800" dirty="0" err="1">
                <a:latin typeface="Calibri"/>
              </a:rPr>
              <a:t>eskolaite</a:t>
            </a:r>
            <a:endParaRPr lang="en-US" altLang="en-US" sz="2800" dirty="0"/>
          </a:p>
          <a:p>
            <a:endParaRPr lang="en-US" altLang="en-US" sz="2800" baseline="-25000" dirty="0"/>
          </a:p>
        </p:txBody>
      </p:sp>
    </p:spTree>
    <p:extLst>
      <p:ext uri="{BB962C8B-B14F-4D97-AF65-F5344CB8AC3E}">
        <p14:creationId xmlns:p14="http://schemas.microsoft.com/office/powerpoint/2010/main" val="2636003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15363" name="TextBox 1"/>
          <p:cNvSpPr txBox="1">
            <a:spLocks noChangeArrowheads="1"/>
          </p:cNvSpPr>
          <p:nvPr/>
        </p:nvSpPr>
        <p:spPr bwMode="auto">
          <a:xfrm>
            <a:off x="914400" y="1897063"/>
            <a:ext cx="4875213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</a:t>
            </a:r>
            <a:r>
              <a:rPr lang="en-US" altLang="en-US" sz="2800" b="1"/>
              <a:t>Variety</a:t>
            </a:r>
            <a:endParaRPr lang="en-US" altLang="en-US" sz="2800" b="1" baseline="-25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914400" y="1897063"/>
            <a:ext cx="5224463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</a:t>
            </a:r>
            <a:r>
              <a:rPr lang="en-US" altLang="en-US" sz="2800" b="1"/>
              <a:t>Variety</a:t>
            </a:r>
            <a:r>
              <a:rPr lang="en-US" altLang="en-US" sz="2800"/>
              <a:t>:  Red from Cr</a:t>
            </a:r>
            <a:r>
              <a:rPr lang="en-US" altLang="en-US" sz="2800" baseline="30000"/>
              <a:t>3+</a:t>
            </a:r>
            <a:r>
              <a:rPr lang="en-US" altLang="en-US" sz="2800"/>
              <a:t> = </a:t>
            </a:r>
            <a:r>
              <a:rPr lang="en-US" altLang="en-US" sz="2800" b="1">
                <a:solidFill>
                  <a:srgbClr val="CC0066"/>
                </a:solidFill>
              </a:rPr>
              <a:t>ruby</a:t>
            </a:r>
            <a:endParaRPr lang="en-US" altLang="en-US" sz="2800" b="1" baseline="-25000">
              <a:solidFill>
                <a:srgbClr val="CC006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350"/>
            <a:ext cx="45720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Rubies</a:t>
            </a:r>
          </a:p>
        </p:txBody>
      </p:sp>
      <p:sp>
        <p:nvSpPr>
          <p:cNvPr id="18438" name="TextBox 1"/>
          <p:cNvSpPr txBox="1">
            <a:spLocks noChangeArrowheads="1"/>
          </p:cNvSpPr>
          <p:nvPr/>
        </p:nvSpPr>
        <p:spPr bwMode="auto">
          <a:xfrm>
            <a:off x="3657600" y="5667375"/>
            <a:ext cx="22050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200"/>
              <a:t>Photo Credits: Pala International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CB282B-FE3D-4222-BA0B-61F83A3F2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57554"/>
            <a:ext cx="4780952" cy="32666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9F6168-E095-4DFA-93DD-6C6D53043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330316"/>
            <a:ext cx="2914390" cy="626995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Synthetic Ruby Boule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62600" y="6172200"/>
            <a:ext cx="3179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Growth Temp  = 2053</a:t>
            </a:r>
            <a:r>
              <a:rPr lang="en-US" dirty="0">
                <a:latin typeface="Calibri"/>
              </a:rPr>
              <a:t>°C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F07038-F282-4733-A2D7-D65226BBB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143000"/>
            <a:ext cx="6142857" cy="46095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Ti</a:t>
            </a:r>
            <a:r>
              <a:rPr lang="en-US" altLang="en-US" sz="3600" baseline="30000" dirty="0">
                <a:solidFill>
                  <a:schemeClr val="tx1"/>
                </a:solidFill>
              </a:rPr>
              <a:t>3+</a:t>
            </a:r>
            <a:r>
              <a:rPr lang="en-US" altLang="en-US" sz="3600" dirty="0">
                <a:solidFill>
                  <a:schemeClr val="tx1"/>
                </a:solidFill>
              </a:rPr>
              <a:t> in corundum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E400D4-3B1B-4B2A-A014-D5FBA169E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571" y="1009952"/>
            <a:ext cx="4142857" cy="48380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1371600" y="1828800"/>
            <a:ext cx="67056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sz="2800"/>
          </a:p>
          <a:p>
            <a:r>
              <a:rPr lang="en-US" altLang="en-US" sz="2800"/>
              <a:t>A naturally occurring chemical compound characterized by a definite crystalline structure</a:t>
            </a:r>
          </a:p>
          <a:p>
            <a:endParaRPr lang="en-US" alt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What is a Mineral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143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</a:rPr>
              <a:t>Fe</a:t>
            </a:r>
            <a:r>
              <a:rPr lang="en-US" altLang="en-US" sz="4000" baseline="30000" dirty="0">
                <a:solidFill>
                  <a:schemeClr val="tx1"/>
                </a:solidFill>
              </a:rPr>
              <a:t>3+</a:t>
            </a:r>
            <a:r>
              <a:rPr lang="en-US" altLang="en-US" sz="4000" dirty="0">
                <a:solidFill>
                  <a:schemeClr val="tx1"/>
                </a:solidFill>
              </a:rPr>
              <a:t> in corundum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75E500-5BFE-4EC5-ABDD-C1CB69098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388" y="1219200"/>
            <a:ext cx="4210050" cy="47053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21027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Cobalt in corundum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1133475"/>
            <a:ext cx="3733800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9382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Other Elements  ?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295400"/>
            <a:ext cx="9172575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2943225"/>
            <a:ext cx="381000" cy="228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5450" y="2917825"/>
            <a:ext cx="304800" cy="277813"/>
          </a:xfrm>
          <a:prstGeom prst="rect">
            <a:avLst/>
          </a:prstGeom>
          <a:noFill/>
          <a:ln w="4445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2917825"/>
            <a:ext cx="381000" cy="277813"/>
          </a:xfrm>
          <a:prstGeom prst="rect">
            <a:avLst/>
          </a:prstGeom>
          <a:noFill/>
          <a:ln w="66675">
            <a:solidFill>
              <a:srgbClr val="FFC000">
                <a:alpha val="7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2362200"/>
            <a:ext cx="381000" cy="457200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180367" y="2917825"/>
            <a:ext cx="366712" cy="277813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Other Elements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295400"/>
            <a:ext cx="9172575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2943225"/>
            <a:ext cx="381000" cy="228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5450" y="2917825"/>
            <a:ext cx="304800" cy="277813"/>
          </a:xfrm>
          <a:prstGeom prst="rect">
            <a:avLst/>
          </a:prstGeom>
          <a:noFill/>
          <a:ln w="4445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2917825"/>
            <a:ext cx="381000" cy="277813"/>
          </a:xfrm>
          <a:prstGeom prst="rect">
            <a:avLst/>
          </a:prstGeom>
          <a:noFill/>
          <a:ln w="66675">
            <a:solidFill>
              <a:srgbClr val="FFC000">
                <a:alpha val="7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2362200"/>
            <a:ext cx="381000" cy="457200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78338" y="2219325"/>
            <a:ext cx="1752600" cy="769938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80367" y="2917825"/>
            <a:ext cx="366712" cy="277813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Other Elements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295400"/>
            <a:ext cx="9172575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2943225"/>
            <a:ext cx="381000" cy="228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5450" y="2917825"/>
            <a:ext cx="304800" cy="277813"/>
          </a:xfrm>
          <a:prstGeom prst="rect">
            <a:avLst/>
          </a:prstGeom>
          <a:noFill/>
          <a:ln w="4445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2917825"/>
            <a:ext cx="381000" cy="277813"/>
          </a:xfrm>
          <a:prstGeom prst="rect">
            <a:avLst/>
          </a:prstGeom>
          <a:noFill/>
          <a:ln w="66675">
            <a:solidFill>
              <a:srgbClr val="FFC000">
                <a:alpha val="7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2362200"/>
            <a:ext cx="381000" cy="457200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438400" y="2219325"/>
            <a:ext cx="2039938" cy="72390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80367" y="2917825"/>
            <a:ext cx="366712" cy="277813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Other Elements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295400"/>
            <a:ext cx="9172575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2943225"/>
            <a:ext cx="381000" cy="228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5450" y="2917825"/>
            <a:ext cx="304800" cy="277813"/>
          </a:xfrm>
          <a:prstGeom prst="rect">
            <a:avLst/>
          </a:prstGeom>
          <a:noFill/>
          <a:ln w="4445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2917825"/>
            <a:ext cx="381000" cy="277813"/>
          </a:xfrm>
          <a:prstGeom prst="rect">
            <a:avLst/>
          </a:prstGeom>
          <a:noFill/>
          <a:ln w="66675">
            <a:solidFill>
              <a:srgbClr val="FFC000">
                <a:alpha val="7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2362200"/>
            <a:ext cx="381000" cy="457200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78338" y="2219325"/>
            <a:ext cx="322262" cy="69850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80367" y="2917825"/>
            <a:ext cx="366712" cy="277813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914400" y="1935163"/>
            <a:ext cx="7142163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Variety</a:t>
            </a:r>
          </a:p>
          <a:p>
            <a:endParaRPr lang="en-US" altLang="en-US" sz="2800" b="1" baseline="-25000">
              <a:solidFill>
                <a:srgbClr val="CC0066"/>
              </a:solidFill>
            </a:endParaRPr>
          </a:p>
          <a:p>
            <a:r>
              <a:rPr lang="en-US" altLang="en-US" sz="2800" b="1" baseline="-25000">
                <a:solidFill>
                  <a:srgbClr val="CC0066"/>
                </a:solidFill>
              </a:rPr>
              <a:t> </a:t>
            </a:r>
            <a:r>
              <a:rPr lang="en-US" altLang="en-US" sz="2800" b="1">
                <a:solidFill>
                  <a:srgbClr val="CC0066"/>
                </a:solidFill>
              </a:rPr>
              <a:t>    </a:t>
            </a:r>
            <a:r>
              <a:rPr lang="en-US" altLang="en-US" sz="2800" b="1"/>
              <a:t>Coupled Substitution:</a:t>
            </a:r>
            <a:r>
              <a:rPr lang="en-US" altLang="en-US" sz="2800" baseline="-25000"/>
              <a:t>  </a:t>
            </a:r>
            <a:r>
              <a:rPr lang="en-US" altLang="en-US" sz="2800"/>
              <a:t>  2 Al</a:t>
            </a:r>
            <a:r>
              <a:rPr lang="en-US" altLang="en-US" sz="2800" baseline="30000"/>
              <a:t>3+</a:t>
            </a:r>
            <a:r>
              <a:rPr lang="en-US" altLang="en-US" sz="2800"/>
              <a:t> = M</a:t>
            </a:r>
            <a:r>
              <a:rPr lang="en-US" altLang="en-US" sz="2800" baseline="30000"/>
              <a:t>2+</a:t>
            </a:r>
            <a:r>
              <a:rPr lang="en-US" altLang="en-US" sz="2800"/>
              <a:t> + M</a:t>
            </a:r>
            <a:r>
              <a:rPr lang="en-US" altLang="en-US" sz="2800" baseline="30000"/>
              <a:t>4+</a:t>
            </a:r>
            <a:endParaRPr lang="en-US" altLang="en-US" sz="2800" b="1" baseline="-25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914400" y="1935163"/>
            <a:ext cx="7085013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Variety</a:t>
            </a:r>
          </a:p>
          <a:p>
            <a:endParaRPr lang="en-US" altLang="en-US" sz="2800" b="1" baseline="-25000">
              <a:solidFill>
                <a:srgbClr val="CC0066"/>
              </a:solidFill>
            </a:endParaRPr>
          </a:p>
          <a:p>
            <a:r>
              <a:rPr lang="en-US" altLang="en-US" sz="2800" b="1" baseline="-25000">
                <a:solidFill>
                  <a:srgbClr val="CC0066"/>
                </a:solidFill>
              </a:rPr>
              <a:t> </a:t>
            </a:r>
            <a:r>
              <a:rPr lang="en-US" altLang="en-US" sz="2800" b="1">
                <a:solidFill>
                  <a:srgbClr val="CC0066"/>
                </a:solidFill>
              </a:rPr>
              <a:t>    </a:t>
            </a:r>
            <a:r>
              <a:rPr lang="en-US" altLang="en-US" sz="2800" b="1"/>
              <a:t>Coupled Substitution:</a:t>
            </a:r>
            <a:r>
              <a:rPr lang="en-US" altLang="en-US" sz="2800" baseline="-25000"/>
              <a:t>  </a:t>
            </a:r>
            <a:r>
              <a:rPr lang="en-US" altLang="en-US" sz="2800"/>
              <a:t>  2 Al</a:t>
            </a:r>
            <a:r>
              <a:rPr lang="en-US" altLang="en-US" sz="2800" baseline="30000"/>
              <a:t>3+</a:t>
            </a:r>
            <a:r>
              <a:rPr lang="en-US" altLang="en-US" sz="2800"/>
              <a:t> = Fe</a:t>
            </a:r>
            <a:r>
              <a:rPr lang="en-US" altLang="en-US" sz="2800" baseline="30000"/>
              <a:t>2+</a:t>
            </a:r>
            <a:r>
              <a:rPr lang="en-US" altLang="en-US" sz="2800"/>
              <a:t> + Ti</a:t>
            </a:r>
            <a:r>
              <a:rPr lang="en-US" altLang="en-US" sz="2800" baseline="30000"/>
              <a:t>4+</a:t>
            </a:r>
          </a:p>
          <a:p>
            <a:endParaRPr lang="en-US" altLang="en-US" sz="2800" b="1" baseline="30000"/>
          </a:p>
          <a:p>
            <a:r>
              <a:rPr lang="en-US" altLang="en-US" sz="2800" b="1" baseline="30000"/>
              <a:t>			</a:t>
            </a:r>
            <a:endParaRPr lang="en-US" altLang="en-US" sz="2800" b="1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Color</a:t>
            </a:r>
          </a:p>
        </p:txBody>
      </p:sp>
      <p:sp>
        <p:nvSpPr>
          <p:cNvPr id="27651" name="TextBox 1"/>
          <p:cNvSpPr txBox="1">
            <a:spLocks noChangeArrowheads="1"/>
          </p:cNvSpPr>
          <p:nvPr/>
        </p:nvSpPr>
        <p:spPr bwMode="auto">
          <a:xfrm>
            <a:off x="914400" y="1935163"/>
            <a:ext cx="7085013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/>
              <a:t>Color leads us to three concepts:</a:t>
            </a:r>
          </a:p>
          <a:p>
            <a:endParaRPr lang="en-US" altLang="en-US" sz="2800"/>
          </a:p>
          <a:p>
            <a:r>
              <a:rPr lang="en-US" altLang="en-US" sz="2800"/>
              <a:t>     Solid Solution</a:t>
            </a:r>
          </a:p>
          <a:p>
            <a:endParaRPr lang="en-US" altLang="en-US" sz="2800"/>
          </a:p>
          <a:p>
            <a:r>
              <a:rPr lang="en-US" altLang="en-US" sz="2800"/>
              <a:t>     Variety</a:t>
            </a:r>
          </a:p>
          <a:p>
            <a:endParaRPr lang="en-US" altLang="en-US" sz="2800" b="1" baseline="-25000">
              <a:solidFill>
                <a:srgbClr val="CC0066"/>
              </a:solidFill>
            </a:endParaRPr>
          </a:p>
          <a:p>
            <a:r>
              <a:rPr lang="en-US" altLang="en-US" sz="2800" b="1" baseline="-25000">
                <a:solidFill>
                  <a:srgbClr val="CC0066"/>
                </a:solidFill>
              </a:rPr>
              <a:t> </a:t>
            </a:r>
            <a:r>
              <a:rPr lang="en-US" altLang="en-US" sz="2800" b="1">
                <a:solidFill>
                  <a:srgbClr val="CC0066"/>
                </a:solidFill>
              </a:rPr>
              <a:t>    </a:t>
            </a:r>
            <a:r>
              <a:rPr lang="en-US" altLang="en-US" sz="2800" b="1"/>
              <a:t>Coupled Substitution:</a:t>
            </a:r>
            <a:r>
              <a:rPr lang="en-US" altLang="en-US" sz="2800" baseline="-25000"/>
              <a:t>  </a:t>
            </a:r>
            <a:r>
              <a:rPr lang="en-US" altLang="en-US" sz="2800"/>
              <a:t>  2 Al</a:t>
            </a:r>
            <a:r>
              <a:rPr lang="en-US" altLang="en-US" sz="2800" baseline="30000"/>
              <a:t>3+</a:t>
            </a:r>
            <a:r>
              <a:rPr lang="en-US" altLang="en-US" sz="2800"/>
              <a:t> = Fe</a:t>
            </a:r>
            <a:r>
              <a:rPr lang="en-US" altLang="en-US" sz="2800" baseline="30000"/>
              <a:t>2+</a:t>
            </a:r>
            <a:r>
              <a:rPr lang="en-US" altLang="en-US" sz="2800"/>
              <a:t> + Ti</a:t>
            </a:r>
            <a:r>
              <a:rPr lang="en-US" altLang="en-US" sz="2800" baseline="30000"/>
              <a:t>4+</a:t>
            </a:r>
          </a:p>
          <a:p>
            <a:endParaRPr lang="en-US" altLang="en-US" sz="2800" b="1" baseline="30000"/>
          </a:p>
          <a:p>
            <a:r>
              <a:rPr lang="en-US" altLang="en-US" sz="2800" b="1" baseline="30000"/>
              <a:t>			</a:t>
            </a:r>
            <a:r>
              <a:rPr lang="en-US" altLang="en-US" sz="2800" b="1"/>
              <a:t>Known as sapphire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</a:t>
            </a:r>
            <a:r>
              <a:rPr lang="en-US" altLang="en-US" sz="4000" dirty="0">
                <a:solidFill>
                  <a:schemeClr val="tx1"/>
                </a:solidFill>
              </a:rPr>
              <a:t>Sapphire from Laos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t="-2345" r="12337" b="17921"/>
          <a:stretch>
            <a:fillRect/>
          </a:stretch>
        </p:blipFill>
        <p:spPr bwMode="auto">
          <a:xfrm>
            <a:off x="322263" y="998538"/>
            <a:ext cx="4114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63" y="1143000"/>
            <a:ext cx="38004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A Mineral Species</a:t>
            </a: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447800" y="1971675"/>
            <a:ext cx="54133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Species:  			Corundum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/>
              <a:t>Ideal Chemical Formula:  Al</a:t>
            </a:r>
            <a:r>
              <a:rPr lang="en-US" altLang="en-US" sz="2800" baseline="-25000"/>
              <a:t>2</a:t>
            </a:r>
            <a:r>
              <a:rPr lang="en-US" altLang="en-US" sz="2800"/>
              <a:t>O</a:t>
            </a:r>
            <a:r>
              <a:rPr lang="en-US" altLang="en-US" sz="2800" baseline="-25000"/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163"/>
            <a:ext cx="7772400" cy="1143001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Sapphire Gems</a:t>
            </a:r>
          </a:p>
        </p:txBody>
      </p:sp>
      <p:pic>
        <p:nvPicPr>
          <p:cNvPr id="29699" name="Picture 4" descr="https://www.gia.edu/images/Fig3_636x3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963" y="1295400"/>
            <a:ext cx="60579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1350963" y="4953000"/>
            <a:ext cx="3267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/>
              <a:t>Photo courtesy of Tairus.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963" y="152400"/>
            <a:ext cx="72771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722313" y="-127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Sapphire from Tanzania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chemeClr val="tx1"/>
                </a:solidFill>
              </a:rPr>
              <a:t> </a:t>
            </a:r>
            <a:r>
              <a:rPr lang="en-US" sz="4000" kern="1200" dirty="0">
                <a:solidFill>
                  <a:schemeClr val="tx2"/>
                </a:solidFill>
                <a:effectLst/>
              </a:rPr>
              <a:t>Sapphire from Laos</a:t>
            </a:r>
            <a:endParaRPr lang="en-US" sz="4000" dirty="0">
              <a:effectLst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F4F551-D877-479E-9821-466F19C572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333" y="1095666"/>
            <a:ext cx="5133333" cy="466666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Other Elements</a:t>
            </a: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5" y="1295400"/>
            <a:ext cx="9172575" cy="4972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67000" y="2943225"/>
            <a:ext cx="381000" cy="228600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95450" y="2917825"/>
            <a:ext cx="304800" cy="277813"/>
          </a:xfrm>
          <a:prstGeom prst="rect">
            <a:avLst/>
          </a:prstGeom>
          <a:noFill/>
          <a:ln w="4445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657600" y="2917825"/>
            <a:ext cx="381000" cy="277813"/>
          </a:xfrm>
          <a:prstGeom prst="rect">
            <a:avLst/>
          </a:prstGeom>
          <a:noFill/>
          <a:ln w="66675">
            <a:solidFill>
              <a:srgbClr val="FFC000">
                <a:alpha val="73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72200" y="2362200"/>
            <a:ext cx="381000" cy="457200"/>
          </a:xfrm>
          <a:prstGeom prst="rect">
            <a:avLst/>
          </a:prstGeom>
          <a:solidFill>
            <a:srgbClr val="00B0F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478338" y="2219325"/>
            <a:ext cx="2303462" cy="34925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038225" y="2219325"/>
            <a:ext cx="3409950" cy="349250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6172200" y="2943225"/>
            <a:ext cx="381000" cy="252413"/>
          </a:xfrm>
          <a:prstGeom prst="rect">
            <a:avLst/>
          </a:prstGeom>
          <a:solidFill>
            <a:srgbClr val="FFFF00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180367" y="2917825"/>
            <a:ext cx="366712" cy="277813"/>
          </a:xfrm>
          <a:prstGeom prst="rect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tx1"/>
                </a:solidFill>
              </a:rPr>
              <a:t>Density</a:t>
            </a:r>
            <a:r>
              <a:rPr lang="en-US" altLang="en-US" sz="36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71540" y="2971800"/>
            <a:ext cx="23246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Density = ~4.0</a:t>
            </a:r>
          </a:p>
          <a:p>
            <a:endParaRPr lang="en-US" sz="2800" dirty="0"/>
          </a:p>
          <a:p>
            <a:r>
              <a:rPr lang="en-US" sz="2800" dirty="0"/>
              <a:t>         </a:t>
            </a:r>
            <a:r>
              <a:rPr lang="en-US" sz="2800" dirty="0" err="1"/>
              <a:t>n</a:t>
            </a:r>
            <a:r>
              <a:rPr lang="en-US" sz="2800" baseline="-25000" dirty="0" err="1"/>
              <a:t>d</a:t>
            </a:r>
            <a:r>
              <a:rPr lang="en-US" sz="2800" dirty="0"/>
              <a:t> = 1.76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833651"/>
          </a:xfrm>
        </p:spPr>
        <p:txBody>
          <a:bodyPr/>
          <a:lstStyle/>
          <a:p>
            <a:r>
              <a:rPr lang="en-US" sz="4000" dirty="0"/>
              <a:t>Hexagonal Close Packing</a:t>
            </a:r>
          </a:p>
        </p:txBody>
      </p:sp>
    </p:spTree>
    <p:extLst>
      <p:ext uri="{BB962C8B-B14F-4D97-AF65-F5344CB8AC3E}">
        <p14:creationId xmlns:p14="http://schemas.microsoft.com/office/powerpoint/2010/main" val="25208770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909851"/>
          </a:xfrm>
        </p:spPr>
        <p:txBody>
          <a:bodyPr/>
          <a:lstStyle/>
          <a:p>
            <a:r>
              <a:rPr lang="en-US" sz="4000" dirty="0"/>
              <a:t>Hexagonal Close Packing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19200"/>
            <a:ext cx="4491037" cy="441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5450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126"/>
          <a:stretch>
            <a:fillRect/>
          </a:stretch>
        </p:blipFill>
        <p:spPr bwMode="auto">
          <a:xfrm>
            <a:off x="1066800" y="533400"/>
            <a:ext cx="7557515" cy="57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10145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334" y="323850"/>
            <a:ext cx="7019925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12242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Isostructural</a:t>
            </a:r>
          </a:p>
        </p:txBody>
      </p:sp>
    </p:spTree>
    <p:extLst>
      <p:ext uri="{BB962C8B-B14F-4D97-AF65-F5344CB8AC3E}">
        <p14:creationId xmlns:p14="http://schemas.microsoft.com/office/powerpoint/2010/main" val="338985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What would “idea” end-member</a:t>
            </a:r>
            <a:br>
              <a:rPr lang="en-US" altLang="en-US" sz="3600">
                <a:solidFill>
                  <a:schemeClr val="tx1"/>
                </a:solidFill>
              </a:rPr>
            </a:br>
            <a:r>
              <a:rPr lang="en-US" altLang="en-US" sz="3600">
                <a:solidFill>
                  <a:schemeClr val="tx1"/>
                </a:solidFill>
              </a:rPr>
              <a:t>corundum look like?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286000"/>
            <a:ext cx="7643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Fe</a:t>
            </a:r>
            <a:r>
              <a:rPr lang="en-US" sz="3600" baseline="-25000" dirty="0"/>
              <a:t>2</a:t>
            </a:r>
            <a:r>
              <a:rPr lang="en-US" sz="3600" dirty="0"/>
              <a:t>O</a:t>
            </a:r>
            <a:r>
              <a:rPr lang="en-US" sz="3600" baseline="-25000" dirty="0"/>
              <a:t>3                </a:t>
            </a:r>
            <a:r>
              <a:rPr lang="en-US" sz="3600" dirty="0"/>
              <a:t>isostructural with corundum</a:t>
            </a:r>
            <a:endParaRPr lang="en-US" sz="3600" baseline="-25000" dirty="0"/>
          </a:p>
        </p:txBody>
      </p:sp>
    </p:spTree>
    <p:extLst>
      <p:ext uri="{BB962C8B-B14F-4D97-AF65-F5344CB8AC3E}">
        <p14:creationId xmlns:p14="http://schemas.microsoft.com/office/powerpoint/2010/main" val="23738383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286000"/>
            <a:ext cx="7643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Fe</a:t>
            </a:r>
            <a:r>
              <a:rPr lang="en-US" sz="3600" baseline="-25000" dirty="0"/>
              <a:t>2</a:t>
            </a:r>
            <a:r>
              <a:rPr lang="en-US" sz="3600" dirty="0"/>
              <a:t>O</a:t>
            </a:r>
            <a:r>
              <a:rPr lang="en-US" sz="3600" baseline="-25000" dirty="0"/>
              <a:t>3                </a:t>
            </a:r>
            <a:r>
              <a:rPr lang="en-US" sz="3600" dirty="0"/>
              <a:t>isostructural with corundum</a:t>
            </a:r>
            <a:endParaRPr lang="en-US" sz="3600" baseline="-25000" dirty="0"/>
          </a:p>
        </p:txBody>
      </p:sp>
      <p:sp>
        <p:nvSpPr>
          <p:cNvPr id="4" name="AutoShape 2" descr="http://collections.gps.caltech.edu/fmi/iwp/data.jpg?-containerfield&amp;-recid=2268&amp;-field=35(1).2268"/>
          <p:cNvSpPr>
            <a:spLocks noChangeAspect="1" noChangeArrowheads="1"/>
          </p:cNvSpPr>
          <p:nvPr/>
        </p:nvSpPr>
        <p:spPr bwMode="auto">
          <a:xfrm>
            <a:off x="155575" y="-35052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0"/>
            <a:ext cx="39052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57600" y="5987534"/>
            <a:ext cx="2296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Brumado</a:t>
            </a:r>
            <a:r>
              <a:rPr lang="en-US" dirty="0"/>
              <a:t>, Bahia, Brazil</a:t>
            </a:r>
          </a:p>
        </p:txBody>
      </p:sp>
    </p:spTree>
    <p:extLst>
      <p:ext uri="{BB962C8B-B14F-4D97-AF65-F5344CB8AC3E}">
        <p14:creationId xmlns:p14="http://schemas.microsoft.com/office/powerpoint/2010/main" val="6620159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2286000"/>
            <a:ext cx="76438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Fe</a:t>
            </a:r>
            <a:r>
              <a:rPr lang="en-US" sz="3600" baseline="-25000" dirty="0"/>
              <a:t>2</a:t>
            </a:r>
            <a:r>
              <a:rPr lang="en-US" sz="3600" dirty="0"/>
              <a:t>O</a:t>
            </a:r>
            <a:r>
              <a:rPr lang="en-US" sz="3600" baseline="-25000" dirty="0"/>
              <a:t>3                </a:t>
            </a:r>
            <a:r>
              <a:rPr lang="en-US" sz="3600" dirty="0"/>
              <a:t>isostructural with corundum</a:t>
            </a:r>
          </a:p>
          <a:p>
            <a:endParaRPr lang="en-US" sz="3600" baseline="-25000" dirty="0"/>
          </a:p>
          <a:p>
            <a:r>
              <a:rPr lang="en-US" sz="3600" dirty="0"/>
              <a:t>An important</a:t>
            </a:r>
          </a:p>
          <a:p>
            <a:r>
              <a:rPr lang="en-US" sz="3600" dirty="0"/>
              <a:t>ore of iron</a:t>
            </a:r>
            <a:endParaRPr lang="en-US" sz="3600" baseline="-25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1300" y="3070830"/>
            <a:ext cx="50927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76400" y="6248400"/>
            <a:ext cx="1478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Carajas</a:t>
            </a:r>
            <a:r>
              <a:rPr lang="en-US" dirty="0"/>
              <a:t>, Brazil</a:t>
            </a:r>
          </a:p>
        </p:txBody>
      </p:sp>
    </p:spTree>
    <p:extLst>
      <p:ext uri="{BB962C8B-B14F-4D97-AF65-F5344CB8AC3E}">
        <p14:creationId xmlns:p14="http://schemas.microsoft.com/office/powerpoint/2010/main" val="466707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Hematite Color</a:t>
            </a:r>
          </a:p>
        </p:txBody>
      </p:sp>
    </p:spTree>
    <p:extLst>
      <p:ext uri="{BB962C8B-B14F-4D97-AF65-F5344CB8AC3E}">
        <p14:creationId xmlns:p14="http://schemas.microsoft.com/office/powerpoint/2010/main" val="28996569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998751"/>
          </a:xfrm>
        </p:spPr>
        <p:txBody>
          <a:bodyPr/>
          <a:lstStyle/>
          <a:p>
            <a:r>
              <a:rPr lang="en-US" dirty="0"/>
              <a:t>Hematite Crystals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03300"/>
            <a:ext cx="7796213" cy="585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4581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998751"/>
          </a:xfrm>
        </p:spPr>
        <p:txBody>
          <a:bodyPr/>
          <a:lstStyle/>
          <a:p>
            <a:r>
              <a:rPr lang="en-US" dirty="0"/>
              <a:t>Massive 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6477000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Cumberland, England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A5418-3953-4788-9121-34CB2A8B5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390" y="1447800"/>
            <a:ext cx="5847619" cy="4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18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909851"/>
          </a:xfrm>
        </p:spPr>
        <p:txBody>
          <a:bodyPr/>
          <a:lstStyle/>
          <a:p>
            <a:r>
              <a:rPr lang="en-US" dirty="0"/>
              <a:t>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6387769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Cumberland, England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C1C629-4FD8-4DF3-BA3E-F9DE4D46B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836" y="1233762"/>
            <a:ext cx="6272973" cy="470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435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834683"/>
          </a:xfrm>
        </p:spPr>
        <p:txBody>
          <a:bodyPr/>
          <a:lstStyle/>
          <a:p>
            <a:r>
              <a:rPr lang="en-US" dirty="0"/>
              <a:t>Hematite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199" y="6324600"/>
            <a:ext cx="10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Michigan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AF564E-83F5-4B93-B35F-DB1B8D804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190" y="1233762"/>
            <a:ext cx="5847619" cy="43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719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The Hematite Optical Spectrum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524000"/>
            <a:ext cx="591820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96416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Particle Size</a:t>
            </a:r>
          </a:p>
        </p:txBody>
      </p:sp>
    </p:spTree>
    <p:extLst>
      <p:ext uri="{BB962C8B-B14F-4D97-AF65-F5344CB8AC3E}">
        <p14:creationId xmlns:p14="http://schemas.microsoft.com/office/powerpoint/2010/main" val="325918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What would “idea” end-member</a:t>
            </a:r>
            <a:br>
              <a:rPr lang="en-US" altLang="en-US" sz="3600">
                <a:solidFill>
                  <a:schemeClr val="tx1"/>
                </a:solidFill>
              </a:rPr>
            </a:br>
            <a:r>
              <a:rPr lang="en-US" altLang="en-US" sz="3600">
                <a:solidFill>
                  <a:schemeClr val="tx1"/>
                </a:solidFill>
              </a:rPr>
              <a:t>corundum look like?</a:t>
            </a:r>
          </a:p>
        </p:txBody>
      </p:sp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2057400" y="2209800"/>
            <a:ext cx="49291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3600"/>
              <a:t>How would you find out?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214651"/>
          </a:xfrm>
        </p:spPr>
        <p:txBody>
          <a:bodyPr>
            <a:normAutofit/>
          </a:bodyPr>
          <a:lstStyle/>
          <a:p>
            <a:r>
              <a:rPr lang="en-US" sz="4000" dirty="0"/>
              <a:t>Commercial Pigments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7239000" cy="5425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9175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Paint Strips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"/>
          <a:stretch/>
        </p:blipFill>
        <p:spPr bwMode="auto">
          <a:xfrm>
            <a:off x="824849" y="1981200"/>
            <a:ext cx="758952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48" y="4114800"/>
            <a:ext cx="76390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90600" y="2286000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0.15 </a:t>
            </a:r>
            <a:r>
              <a:rPr lang="el-GR" sz="2800" dirty="0">
                <a:solidFill>
                  <a:srgbClr val="FFFF00"/>
                </a:solidFill>
              </a:rPr>
              <a:t>μ</a:t>
            </a:r>
            <a:r>
              <a:rPr lang="en-US" sz="2800" dirty="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83901" y="4343400"/>
            <a:ext cx="1207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</a:rPr>
              <a:t>2.5 </a:t>
            </a:r>
            <a:r>
              <a:rPr lang="el-GR" sz="2800" dirty="0">
                <a:solidFill>
                  <a:srgbClr val="FFFF00"/>
                </a:solidFill>
              </a:rPr>
              <a:t>μ</a:t>
            </a:r>
            <a:r>
              <a:rPr lang="en-US" sz="2800" dirty="0">
                <a:solidFill>
                  <a:srgbClr val="FFFF00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4715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/>
          <a:lstStyle/>
          <a:p>
            <a:r>
              <a:rPr lang="en-US" dirty="0"/>
              <a:t>Streak Test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1828800"/>
            <a:ext cx="884872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0134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685387-A29C-4486-83D4-512158560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13" y="381001"/>
            <a:ext cx="7828789" cy="5867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49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 Pigment in Soil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67400" y="6400800"/>
            <a:ext cx="1797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 coast of Brazil</a:t>
            </a:r>
          </a:p>
        </p:txBody>
      </p:sp>
    </p:spTree>
    <p:extLst>
      <p:ext uri="{BB962C8B-B14F-4D97-AF65-F5344CB8AC3E}">
        <p14:creationId xmlns:p14="http://schemas.microsoft.com/office/powerpoint/2010/main" val="360782549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43" y="1143000"/>
            <a:ext cx="7027863" cy="5342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50"/>
            <a:ext cx="7772400" cy="966160"/>
          </a:xfrm>
        </p:spPr>
        <p:txBody>
          <a:bodyPr/>
          <a:lstStyle/>
          <a:p>
            <a:r>
              <a:rPr lang="en-US" dirty="0"/>
              <a:t>Hematite in Rock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0571" y="5943600"/>
            <a:ext cx="1808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Near Moab, Utah</a:t>
            </a:r>
          </a:p>
        </p:txBody>
      </p:sp>
    </p:spTree>
    <p:extLst>
      <p:ext uri="{BB962C8B-B14F-4D97-AF65-F5344CB8AC3E}">
        <p14:creationId xmlns:p14="http://schemas.microsoft.com/office/powerpoint/2010/main" val="31584127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/>
              <a:t>lmenite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1295400"/>
            <a:ext cx="11380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FeTiO</a:t>
            </a:r>
            <a:r>
              <a:rPr lang="en-US" sz="2800" baseline="-25000" dirty="0"/>
              <a:t>3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667000"/>
            <a:ext cx="5626100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81810" y="1372344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HCP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667000"/>
            <a:ext cx="289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 important ore of titanium</a:t>
            </a:r>
          </a:p>
          <a:p>
            <a:endParaRPr lang="en-US" dirty="0"/>
          </a:p>
          <a:p>
            <a:r>
              <a:rPr lang="en-US" dirty="0"/>
              <a:t>Commonly found in both igneous and metamorphic rocks.</a:t>
            </a:r>
          </a:p>
          <a:p>
            <a:endParaRPr lang="en-US" dirty="0"/>
          </a:p>
          <a:p>
            <a:r>
              <a:rPr lang="en-US" dirty="0"/>
              <a:t>Concentrates in heavy mineral sands in rivers and beaches.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76190" y="1372344"/>
            <a:ext cx="3730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First found in the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err="1"/>
              <a:t>lmensky</a:t>
            </a:r>
            <a:r>
              <a:rPr lang="en-US" dirty="0"/>
              <a:t> Mountains</a:t>
            </a:r>
          </a:p>
        </p:txBody>
      </p:sp>
    </p:spTree>
    <p:extLst>
      <p:ext uri="{BB962C8B-B14F-4D97-AF65-F5344CB8AC3E}">
        <p14:creationId xmlns:p14="http://schemas.microsoft.com/office/powerpoint/2010/main" val="138408433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219200"/>
            <a:ext cx="6181725" cy="5468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096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/>
              <a:t>lmenite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1000" y="1219200"/>
            <a:ext cx="24751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Question:</a:t>
            </a:r>
          </a:p>
          <a:p>
            <a:endParaRPr lang="en-US" sz="2400" dirty="0"/>
          </a:p>
          <a:p>
            <a:r>
              <a:rPr lang="en-US" sz="2400" dirty="0"/>
              <a:t>Do Fe and </a:t>
            </a:r>
            <a:r>
              <a:rPr lang="en-US" sz="2400" dirty="0" err="1"/>
              <a:t>Ti</a:t>
            </a:r>
            <a:r>
              <a:rPr lang="en-US" sz="2400" dirty="0"/>
              <a:t> form</a:t>
            </a:r>
          </a:p>
          <a:p>
            <a:r>
              <a:rPr lang="en-US" sz="2400" dirty="0"/>
              <a:t>separate layers or</a:t>
            </a:r>
          </a:p>
          <a:p>
            <a:r>
              <a:rPr lang="en-US" sz="2400" dirty="0"/>
              <a:t>do they scramble?</a:t>
            </a:r>
          </a:p>
        </p:txBody>
      </p:sp>
    </p:spTree>
    <p:extLst>
      <p:ext uri="{BB962C8B-B14F-4D97-AF65-F5344CB8AC3E}">
        <p14:creationId xmlns:p14="http://schemas.microsoft.com/office/powerpoint/2010/main" val="139977289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715"/>
            <a:ext cx="8229600" cy="11430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/>
              <a:t>lmenite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011592"/>
            <a:ext cx="6934200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44552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/>
              <a:t>Exsolution</a:t>
            </a:r>
          </a:p>
        </p:txBody>
      </p:sp>
    </p:spTree>
    <p:extLst>
      <p:ext uri="{BB962C8B-B14F-4D97-AF65-F5344CB8AC3E}">
        <p14:creationId xmlns:p14="http://schemas.microsoft.com/office/powerpoint/2010/main" val="21117403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143000" y="914400"/>
            <a:ext cx="6559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Ilmenite in basalt is often a solid solution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822325" y="2403475"/>
            <a:ext cx="680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e.g.     </a:t>
            </a:r>
            <a:r>
              <a:rPr lang="en-US" altLang="en-US" sz="2400">
                <a:latin typeface="Times New Roman" pitchFamily="18" charset="0"/>
              </a:rPr>
              <a:t>Il</a:t>
            </a:r>
            <a:r>
              <a:rPr lang="en-US" altLang="en-US" sz="2400" baseline="-25000">
                <a:latin typeface="Times New Roman" pitchFamily="18" charset="0"/>
              </a:rPr>
              <a:t>80</a:t>
            </a:r>
            <a:r>
              <a:rPr lang="en-US" altLang="en-US" sz="2400">
                <a:latin typeface="Times New Roman" pitchFamily="18" charset="0"/>
              </a:rPr>
              <a:t>Hem</a:t>
            </a:r>
            <a:r>
              <a:rPr lang="en-US" altLang="en-US" sz="2400" baseline="-25000">
                <a:latin typeface="Times New Roman" pitchFamily="18" charset="0"/>
              </a:rPr>
              <a:t>20</a:t>
            </a:r>
            <a:r>
              <a:rPr lang="en-US" altLang="en-US" sz="2400">
                <a:latin typeface="Times New Roman" pitchFamily="18" charset="0"/>
              </a:rPr>
              <a:t> = 0.8(Fe</a:t>
            </a:r>
            <a:r>
              <a:rPr lang="en-US" altLang="en-US" sz="2400" baseline="30000">
                <a:latin typeface="Times New Roman" pitchFamily="18" charset="0"/>
              </a:rPr>
              <a:t>2+</a:t>
            </a:r>
            <a:r>
              <a:rPr lang="en-US" altLang="en-US" sz="2400">
                <a:latin typeface="Times New Roman" pitchFamily="18" charset="0"/>
              </a:rPr>
              <a:t>Ti</a:t>
            </a:r>
            <a:r>
              <a:rPr lang="en-US" altLang="en-US" sz="2400" baseline="30000">
                <a:latin typeface="Times New Roman" pitchFamily="18" charset="0"/>
              </a:rPr>
              <a:t>4+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 + 0.2(Fe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7974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95325" y="-20638"/>
            <a:ext cx="7772400" cy="1143001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Synthetic Pure Al</a:t>
            </a:r>
            <a:r>
              <a:rPr lang="en-US" altLang="en-US" sz="3600" baseline="-25000">
                <a:solidFill>
                  <a:schemeClr val="tx1"/>
                </a:solidFill>
              </a:rPr>
              <a:t>2</a:t>
            </a:r>
            <a:r>
              <a:rPr lang="en-US" altLang="en-US" sz="3600">
                <a:solidFill>
                  <a:schemeClr val="tx1"/>
                </a:solidFill>
              </a:rPr>
              <a:t>O</a:t>
            </a:r>
            <a:r>
              <a:rPr lang="en-US" altLang="en-US" sz="3600" baseline="-25000">
                <a:solidFill>
                  <a:schemeClr val="tx1"/>
                </a:solidFill>
              </a:rPr>
              <a:t>3</a:t>
            </a:r>
            <a:r>
              <a:rPr lang="en-US" altLang="en-US" sz="3600">
                <a:solidFill>
                  <a:schemeClr val="tx1"/>
                </a:solidFill>
              </a:rPr>
              <a:t> is colorless</a:t>
            </a:r>
          </a:p>
        </p:txBody>
      </p:sp>
      <p:sp>
        <p:nvSpPr>
          <p:cNvPr id="7172" name="TextBox 1"/>
          <p:cNvSpPr txBox="1">
            <a:spLocks noChangeArrowheads="1"/>
          </p:cNvSpPr>
          <p:nvPr/>
        </p:nvSpPr>
        <p:spPr bwMode="auto">
          <a:xfrm>
            <a:off x="320675" y="5499100"/>
            <a:ext cx="85232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Daiichi-Dentsu Company                                             Creator Optics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43C52D-AE86-4080-B4E7-A820081E6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00" y="1576619"/>
            <a:ext cx="7600000" cy="3704762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1143000" y="914400"/>
            <a:ext cx="65595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Ilmenite in basalt is often a solid solution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822325" y="2403475"/>
            <a:ext cx="6805613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e.g.     </a:t>
            </a:r>
            <a:r>
              <a:rPr lang="en-US" altLang="en-US" sz="2400">
                <a:latin typeface="Times New Roman" pitchFamily="18" charset="0"/>
              </a:rPr>
              <a:t>Il</a:t>
            </a:r>
            <a:r>
              <a:rPr lang="en-US" altLang="en-US" sz="2400" baseline="-25000">
                <a:latin typeface="Times New Roman" pitchFamily="18" charset="0"/>
              </a:rPr>
              <a:t>80</a:t>
            </a:r>
            <a:r>
              <a:rPr lang="en-US" altLang="en-US" sz="2400">
                <a:latin typeface="Times New Roman" pitchFamily="18" charset="0"/>
              </a:rPr>
              <a:t>Hem</a:t>
            </a:r>
            <a:r>
              <a:rPr lang="en-US" altLang="en-US" sz="2400" baseline="-25000">
                <a:latin typeface="Times New Roman" pitchFamily="18" charset="0"/>
              </a:rPr>
              <a:t>20</a:t>
            </a:r>
            <a:r>
              <a:rPr lang="en-US" altLang="en-US" sz="2400">
                <a:latin typeface="Times New Roman" pitchFamily="18" charset="0"/>
              </a:rPr>
              <a:t> = 0.8(Fe</a:t>
            </a:r>
            <a:r>
              <a:rPr lang="en-US" altLang="en-US" sz="2400" baseline="30000">
                <a:latin typeface="Times New Roman" pitchFamily="18" charset="0"/>
              </a:rPr>
              <a:t>2+</a:t>
            </a:r>
            <a:r>
              <a:rPr lang="en-US" altLang="en-US" sz="2400">
                <a:latin typeface="Times New Roman" pitchFamily="18" charset="0"/>
              </a:rPr>
              <a:t>Ti</a:t>
            </a:r>
            <a:r>
              <a:rPr lang="en-US" altLang="en-US" sz="2400" baseline="30000">
                <a:latin typeface="Times New Roman" pitchFamily="18" charset="0"/>
              </a:rPr>
              <a:t>4+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 + 0.2(Fe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Envision a reaction: 	</a:t>
            </a:r>
            <a:r>
              <a:rPr lang="en-US" altLang="en-US" sz="2400"/>
              <a:t>Fe</a:t>
            </a:r>
            <a:r>
              <a:rPr lang="en-US" altLang="en-US" sz="2400" baseline="30000"/>
              <a:t>2+</a:t>
            </a:r>
            <a:r>
              <a:rPr lang="en-US" altLang="en-US" sz="2400"/>
              <a:t>Ti</a:t>
            </a:r>
            <a:r>
              <a:rPr lang="en-US" altLang="en-US" sz="2400" baseline="30000"/>
              <a:t>4+</a:t>
            </a:r>
            <a:r>
              <a:rPr lang="en-US" altLang="en-US" sz="2400"/>
              <a:t>O</a:t>
            </a:r>
            <a:r>
              <a:rPr lang="en-US" altLang="en-US" sz="2400" baseline="-25000"/>
              <a:t>3</a:t>
            </a:r>
            <a:r>
              <a:rPr lang="en-US" altLang="en-US" sz="2400"/>
              <a:t>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			Fe</a:t>
            </a:r>
            <a:r>
              <a:rPr lang="en-US" altLang="en-US" sz="2400" baseline="30000"/>
              <a:t>3+</a:t>
            </a:r>
            <a:r>
              <a:rPr lang="en-US" altLang="en-US" sz="2400"/>
              <a:t>Fe</a:t>
            </a:r>
            <a:r>
              <a:rPr lang="en-US" altLang="en-US" sz="2400" baseline="30000"/>
              <a:t>3+</a:t>
            </a:r>
            <a:r>
              <a:rPr lang="en-US" altLang="en-US" sz="2400"/>
              <a:t>O</a:t>
            </a:r>
            <a:r>
              <a:rPr lang="en-US" altLang="en-US" sz="2400" baseline="-25000"/>
              <a:t>3</a:t>
            </a:r>
            <a:endParaRPr lang="en-US" altLang="en-US" sz="2400"/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629025" y="3886200"/>
            <a:ext cx="609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>
            <a:off x="3581400" y="4724400"/>
            <a:ext cx="1676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4248150" y="3886200"/>
            <a:ext cx="0" cy="3810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4267200" y="4267200"/>
            <a:ext cx="4572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V="1">
            <a:off x="4724400" y="3886200"/>
            <a:ext cx="0" cy="3810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>
            <a:off x="4724400" y="3886200"/>
            <a:ext cx="2286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4967288" y="3886200"/>
            <a:ext cx="0" cy="3810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4962525" y="4305300"/>
            <a:ext cx="3048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5257800" y="4295775"/>
            <a:ext cx="14288" cy="428625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3581400" y="3886200"/>
            <a:ext cx="0" cy="83820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5486400" y="4267200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6384925" y="4103688"/>
            <a:ext cx="22510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Fe</a:t>
            </a:r>
            <a:r>
              <a:rPr lang="en-US" altLang="en-US" sz="1800" baseline="30000"/>
              <a:t>2+</a:t>
            </a:r>
            <a:r>
              <a:rPr lang="en-US" altLang="en-US" sz="1800"/>
              <a:t>Fe</a:t>
            </a:r>
            <a:r>
              <a:rPr lang="en-US" altLang="en-US" sz="1800" baseline="30000"/>
              <a:t>3+</a:t>
            </a:r>
            <a:r>
              <a:rPr lang="en-US" altLang="en-US" sz="1800" baseline="-25000"/>
              <a:t>2</a:t>
            </a:r>
            <a:r>
              <a:rPr lang="en-US" altLang="en-US" sz="1800"/>
              <a:t>O</a:t>
            </a:r>
            <a:r>
              <a:rPr lang="en-US" altLang="en-US" sz="1800" baseline="-25000"/>
              <a:t>4   </a:t>
            </a:r>
            <a:r>
              <a:rPr lang="en-US" altLang="en-US" sz="1800"/>
              <a:t>+  TiO</a:t>
            </a:r>
            <a:r>
              <a:rPr lang="en-US" altLang="en-US" sz="1800" baseline="-25000"/>
              <a:t>2</a:t>
            </a:r>
            <a:endParaRPr lang="en-US" altLang="en-US" sz="1800"/>
          </a:p>
        </p:txBody>
      </p:sp>
      <p:sp>
        <p:nvSpPr>
          <p:cNvPr id="2" name="TextBox 1"/>
          <p:cNvSpPr txBox="1"/>
          <p:nvPr/>
        </p:nvSpPr>
        <p:spPr>
          <a:xfrm>
            <a:off x="6484326" y="4686300"/>
            <a:ext cx="1144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magnetite</a:t>
            </a:r>
          </a:p>
        </p:txBody>
      </p:sp>
    </p:spTree>
    <p:extLst>
      <p:ext uri="{BB962C8B-B14F-4D97-AF65-F5344CB8AC3E}">
        <p14:creationId xmlns:p14="http://schemas.microsoft.com/office/powerpoint/2010/main" val="20773482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7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 flipV="1">
            <a:off x="6400800" y="5486400"/>
            <a:ext cx="76200" cy="304800"/>
          </a:xfrm>
          <a:prstGeom prst="straightConnector1">
            <a:avLst/>
          </a:prstGeom>
          <a:ln w="254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67742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2209800" y="711200"/>
            <a:ext cx="4994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Or, the hematite could exsolve</a:t>
            </a: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685800" y="2057400"/>
            <a:ext cx="680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Il</a:t>
            </a:r>
            <a:r>
              <a:rPr lang="en-US" altLang="en-US" sz="2400" baseline="-25000">
                <a:latin typeface="Times New Roman" pitchFamily="18" charset="0"/>
              </a:rPr>
              <a:t>80</a:t>
            </a:r>
            <a:r>
              <a:rPr lang="en-US" altLang="en-US" sz="2400">
                <a:latin typeface="Times New Roman" pitchFamily="18" charset="0"/>
              </a:rPr>
              <a:t>Hem</a:t>
            </a:r>
            <a:r>
              <a:rPr lang="en-US" altLang="en-US" sz="2400" baseline="-25000">
                <a:latin typeface="Times New Roman" pitchFamily="18" charset="0"/>
              </a:rPr>
              <a:t>20</a:t>
            </a:r>
            <a:r>
              <a:rPr lang="en-US" altLang="en-US" sz="2400">
                <a:latin typeface="Times New Roman" pitchFamily="18" charset="0"/>
              </a:rPr>
              <a:t> = 0.8(Fe</a:t>
            </a:r>
            <a:r>
              <a:rPr lang="en-US" altLang="en-US" sz="2400" baseline="30000">
                <a:latin typeface="Times New Roman" pitchFamily="18" charset="0"/>
              </a:rPr>
              <a:t>2+</a:t>
            </a:r>
            <a:r>
              <a:rPr lang="en-US" altLang="en-US" sz="2400">
                <a:latin typeface="Times New Roman" pitchFamily="18" charset="0"/>
              </a:rPr>
              <a:t>Ti</a:t>
            </a:r>
            <a:r>
              <a:rPr lang="en-US" altLang="en-US" sz="2400" baseline="30000">
                <a:latin typeface="Times New Roman" pitchFamily="18" charset="0"/>
              </a:rPr>
              <a:t>4+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 + 0.2(Fe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)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4191000" y="34290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 Fe</a:t>
            </a:r>
            <a:r>
              <a:rPr lang="en-US" altLang="en-US" sz="2400" baseline="30000">
                <a:latin typeface="Times New Roman" pitchFamily="18" charset="0"/>
              </a:rPr>
              <a:t>2+</a:t>
            </a:r>
            <a:r>
              <a:rPr lang="en-US" altLang="en-US" sz="2400">
                <a:latin typeface="Times New Roman" pitchFamily="18" charset="0"/>
              </a:rPr>
              <a:t>Ti</a:t>
            </a:r>
            <a:r>
              <a:rPr lang="en-US" altLang="en-US" sz="2400" baseline="30000">
                <a:latin typeface="Times New Roman" pitchFamily="18" charset="0"/>
              </a:rPr>
              <a:t>4+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r>
              <a:rPr lang="en-US" altLang="en-US" sz="2400">
                <a:latin typeface="Times New Roman" pitchFamily="18" charset="0"/>
              </a:rPr>
              <a:t> + Fe</a:t>
            </a:r>
            <a:r>
              <a:rPr lang="en-US" altLang="en-US" sz="2400" baseline="30000">
                <a:latin typeface="Times New Roman" pitchFamily="18" charset="0"/>
              </a:rPr>
              <a:t>3+</a:t>
            </a:r>
            <a:r>
              <a:rPr lang="en-US" altLang="en-US" sz="2400" baseline="-25000">
                <a:latin typeface="Times New Roman" pitchFamily="18" charset="0"/>
              </a:rPr>
              <a:t>2</a:t>
            </a:r>
            <a:r>
              <a:rPr lang="en-US" altLang="en-US" sz="2400">
                <a:latin typeface="Times New Roman" pitchFamily="18" charset="0"/>
              </a:rPr>
              <a:t>O</a:t>
            </a:r>
            <a:r>
              <a:rPr lang="en-US" altLang="en-US" sz="2400" baseline="-25000">
                <a:latin typeface="Times New Roman" pitchFamily="18" charset="0"/>
              </a:rPr>
              <a:t>3</a:t>
            </a: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6149" name="AutoShape 7"/>
          <p:cNvSpPr>
            <a:spLocks noChangeArrowheads="1"/>
          </p:cNvSpPr>
          <p:nvPr/>
        </p:nvSpPr>
        <p:spPr bwMode="auto">
          <a:xfrm rot="5400000">
            <a:off x="3140869" y="3107531"/>
            <a:ext cx="852488" cy="733425"/>
          </a:xfrm>
          <a:custGeom>
            <a:avLst/>
            <a:gdLst>
              <a:gd name="T0" fmla="*/ 24032939 w 21600"/>
              <a:gd name="T1" fmla="*/ 0 h 21600"/>
              <a:gd name="T2" fmla="*/ 14419124 w 21600"/>
              <a:gd name="T3" fmla="*/ 8301115 h 21600"/>
              <a:gd name="T4" fmla="*/ 0 w 21600"/>
              <a:gd name="T5" fmla="*/ 20753924 h 21600"/>
              <a:gd name="T6" fmla="*/ 14419124 w 21600"/>
              <a:gd name="T7" fmla="*/ 24903344 h 21600"/>
              <a:gd name="T8" fmla="*/ 28838288 w 21600"/>
              <a:gd name="T9" fmla="*/ 17293992 h 21600"/>
              <a:gd name="T10" fmla="*/ 33645175 w 21600"/>
              <a:gd name="T11" fmla="*/ 8301115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773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09600"/>
            <a:ext cx="6575425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5685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820616"/>
            <a:ext cx="60579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altLang="en-US" sz="4000"/>
              <a:t>Rutile in Corundum</a:t>
            </a:r>
          </a:p>
        </p:txBody>
      </p:sp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2895600" y="4935291"/>
            <a:ext cx="25761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200" dirty="0"/>
              <a:t>John </a:t>
            </a:r>
            <a:r>
              <a:rPr lang="en-US" altLang="en-US" sz="1200" dirty="0" err="1"/>
              <a:t>Koivula</a:t>
            </a:r>
            <a:r>
              <a:rPr lang="en-US" altLang="en-US" sz="1200" dirty="0"/>
              <a:t> in lotusgemology.com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81400" y="1354130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TiO</a:t>
            </a:r>
            <a:r>
              <a:rPr lang="en-US" baseline="-25000" dirty="0"/>
              <a:t>2</a:t>
            </a:r>
            <a:r>
              <a:rPr lang="en-US" dirty="0"/>
              <a:t> in Al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3</a:t>
            </a:r>
            <a:endParaRPr lang="en-US" dirty="0"/>
          </a:p>
        </p:txBody>
      </p:sp>
      <p:pic>
        <p:nvPicPr>
          <p:cNvPr id="3074" name="Picture 2" descr="File:Star-Saphi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891544"/>
            <a:ext cx="2143125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924" y="4319773"/>
            <a:ext cx="1419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 sapphire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733" y="4754639"/>
            <a:ext cx="2358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1200" dirty="0"/>
              <a:t>Photo Credit: Wikipedia Commons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795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03238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Montana Corundum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40AC87-79ED-4063-A9A1-E684213104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428" y="1462333"/>
            <a:ext cx="5257143" cy="39333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2590800" cy="1143000"/>
          </a:xfrm>
        </p:spPr>
        <p:txBody>
          <a:bodyPr/>
          <a:lstStyle/>
          <a:p>
            <a:pPr eaLnBrk="1" hangingPunct="1"/>
            <a:r>
              <a:rPr lang="en-US" altLang="en-US" sz="3600">
                <a:solidFill>
                  <a:schemeClr val="tx1"/>
                </a:solidFill>
              </a:rPr>
              <a:t> Properties?</a:t>
            </a:r>
          </a:p>
        </p:txBody>
      </p:sp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2896924" y="5410200"/>
            <a:ext cx="3779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dirty="0"/>
              <a:t>Corundum crystal from India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DA85D8-4EE9-4D45-9F5D-814E1DA85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238" y="1662333"/>
            <a:ext cx="4209524" cy="35333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247650" y="-20638"/>
            <a:ext cx="3105150" cy="1143001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solidFill>
                  <a:srgbClr val="FFFF00"/>
                </a:solidFill>
              </a:rPr>
              <a:t> </a:t>
            </a:r>
            <a:r>
              <a:rPr lang="en-US" altLang="en-US" dirty="0">
                <a:solidFill>
                  <a:srgbClr val="C00000"/>
                </a:solidFill>
              </a:rPr>
              <a:t>Properties?</a:t>
            </a:r>
            <a:endParaRPr lang="en-US" altLang="en-US" sz="3600" dirty="0">
              <a:solidFill>
                <a:srgbClr val="C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4656C4-1E48-4B7B-9476-0A0B780E11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9143" y="1871857"/>
            <a:ext cx="3885714" cy="31142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658</Words>
  <Application>Microsoft Office PowerPoint</Application>
  <PresentationFormat>On-screen Show (4:3)</PresentationFormat>
  <Paragraphs>184</Paragraphs>
  <Slides>64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Arial</vt:lpstr>
      <vt:lpstr>Calibri</vt:lpstr>
      <vt:lpstr>Times New Roman</vt:lpstr>
      <vt:lpstr>Default Design</vt:lpstr>
      <vt:lpstr> What is a Mineral</vt:lpstr>
      <vt:lpstr> What is a Mineral</vt:lpstr>
      <vt:lpstr> A Mineral Species</vt:lpstr>
      <vt:lpstr>What would “idea” end-member corundum look like?</vt:lpstr>
      <vt:lpstr>What would “idea” end-member corundum look like?</vt:lpstr>
      <vt:lpstr> Synthetic Pure Al2O3 is colorless</vt:lpstr>
      <vt:lpstr> Montana Corundum</vt:lpstr>
      <vt:lpstr> Properties?</vt:lpstr>
      <vt:lpstr> Properties?</vt:lpstr>
      <vt:lpstr> Color</vt:lpstr>
      <vt:lpstr> Color</vt:lpstr>
      <vt:lpstr>Synthetic Al2O3 with Cr3+</vt:lpstr>
      <vt:lpstr>Synthetic Al2O3 with Cr3+</vt:lpstr>
      <vt:lpstr> Color</vt:lpstr>
      <vt:lpstr> Color</vt:lpstr>
      <vt:lpstr> Color</vt:lpstr>
      <vt:lpstr> Rubies</vt:lpstr>
      <vt:lpstr> Synthetic Ruby Boule</vt:lpstr>
      <vt:lpstr> Ti3+ in corundum</vt:lpstr>
      <vt:lpstr>Fe3+ in corundum </vt:lpstr>
      <vt:lpstr> Cobalt in corundum</vt:lpstr>
      <vt:lpstr> Other Elements  ?</vt:lpstr>
      <vt:lpstr> Other Elements</vt:lpstr>
      <vt:lpstr> Other Elements</vt:lpstr>
      <vt:lpstr> Other Elements</vt:lpstr>
      <vt:lpstr> Color</vt:lpstr>
      <vt:lpstr> Color</vt:lpstr>
      <vt:lpstr> Color</vt:lpstr>
      <vt:lpstr> Sapphire from Laos</vt:lpstr>
      <vt:lpstr>Sapphire Gems</vt:lpstr>
      <vt:lpstr> Sapphire from Tanzania</vt:lpstr>
      <vt:lpstr> Sapphire from Laos</vt:lpstr>
      <vt:lpstr> Other Elements</vt:lpstr>
      <vt:lpstr>Density </vt:lpstr>
      <vt:lpstr>Hexagonal Close Packing</vt:lpstr>
      <vt:lpstr>Hexagonal Close Packing</vt:lpstr>
      <vt:lpstr> </vt:lpstr>
      <vt:lpstr> </vt:lpstr>
      <vt:lpstr>Isostructural</vt:lpstr>
      <vt:lpstr>Hematite</vt:lpstr>
      <vt:lpstr>Hematite</vt:lpstr>
      <vt:lpstr>Hematite</vt:lpstr>
      <vt:lpstr>Hematite Color</vt:lpstr>
      <vt:lpstr>Hematite Crystals</vt:lpstr>
      <vt:lpstr>Massive Hematite</vt:lpstr>
      <vt:lpstr>Hematite</vt:lpstr>
      <vt:lpstr>Hematite</vt:lpstr>
      <vt:lpstr>The Hematite Optical Spectrum</vt:lpstr>
      <vt:lpstr>Particle Size</vt:lpstr>
      <vt:lpstr>Commercial Pigments</vt:lpstr>
      <vt:lpstr>Paint Strips</vt:lpstr>
      <vt:lpstr>Streak Test</vt:lpstr>
      <vt:lpstr>Important Pigment in Soil</vt:lpstr>
      <vt:lpstr>Hematite in Rock</vt:lpstr>
      <vt:lpstr>Ilmenite</vt:lpstr>
      <vt:lpstr> </vt:lpstr>
      <vt:lpstr>Ilmenite</vt:lpstr>
      <vt:lpstr>Exsolution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Rutile in Corundum</vt:lpstr>
    </vt:vector>
  </TitlesOfParts>
  <Company>CIT Mineralogy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Olivine structure</dc:title>
  <dc:creator>George Rossman</dc:creator>
  <cp:lastModifiedBy>Rossman, George R.</cp:lastModifiedBy>
  <cp:revision>42</cp:revision>
  <dcterms:created xsi:type="dcterms:W3CDTF">2003-10-21T21:55:24Z</dcterms:created>
  <dcterms:modified xsi:type="dcterms:W3CDTF">2022-10-08T22:24:17Z</dcterms:modified>
</cp:coreProperties>
</file>